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4" r:id="rId6"/>
    <p:sldId id="265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FA462C-EBB0-4C94-A278-D18D8DCE6035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2CC577-C4D6-4BD2-A419-C11473CA0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1E40B9-CD56-434B-B6D0-372FA7025CA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7E66-140A-4932-8E74-9918BFB6DF87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F2035-C327-4EC7-B520-9857585E1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718F-F7E8-429E-AED2-717D9D032B2E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5877-ADA2-4F17-81FA-FC8247B05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1B7A-883C-485C-9E0D-94F88C4B2142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5C50-88D5-4EB6-9BD7-D27EDB344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9B48-CCBC-4536-92F0-AF9E3F50FD24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9B95-21B5-454D-91F9-19172C1E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EFB6-08D5-44B5-AB81-37DB0BE7434F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7174-2168-4AE6-8E30-A2DBF11DA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73B3C-8890-42F9-BDFC-F8A4E4B3AE4C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EB412-F692-489B-828C-C5EF69874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A51A-DD23-4A41-BCDA-725B074B712D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FA9E-B8B9-4324-87F3-BA6E98F60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3762-24E9-48D5-85D0-E378481C7990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117E-30D9-460D-BC22-9F693CB3E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2FEEC-65C6-43B1-B534-A19BAE220803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067D-C03F-4D4A-AEE5-27CD50E7E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9ED6A-A60B-405B-AEE6-2DF7318AE4AE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5F05-83EC-4CED-973D-2B138FB4D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E525-CE1C-4665-A08B-1BFF0DDF715C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77E96-EC0A-4CC5-B422-07F39E4DD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DDF55-AD80-4249-B70B-D7F74F66360D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D3C4EC-58B7-4B5D-9818-F7ACE27D6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oulderlibrary.org/" TargetMode="External"/><Relationship Id="rId2" Type="http://schemas.openxmlformats.org/officeDocument/2006/relationships/hyperlink" Target="http://colibrari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newspa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41325"/>
            <a:ext cx="8640762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719138" y="657225"/>
            <a:ext cx="7494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Valley High student starts fight over harassing tweets</a:t>
            </a:r>
          </a:p>
        </p:txBody>
      </p:sp>
      <p:pic>
        <p:nvPicPr>
          <p:cNvPr id="2053" name="Picture 9" descr="newspa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773238"/>
            <a:ext cx="8640762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newspa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2889250"/>
            <a:ext cx="8640763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827088" y="2097088"/>
            <a:ext cx="7494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Beware of Social Media!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827088" y="3105150"/>
            <a:ext cx="7494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Posting Negative Comments will Get You Fired</a:t>
            </a:r>
          </a:p>
        </p:txBody>
      </p:sp>
      <p:pic>
        <p:nvPicPr>
          <p:cNvPr id="2057" name="Picture 9" descr="newspap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135438"/>
            <a:ext cx="8642350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71550" y="4400550"/>
            <a:ext cx="7494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Social Media Lawsuits are Multiplying</a:t>
            </a:r>
          </a:p>
        </p:txBody>
      </p:sp>
      <p:sp>
        <p:nvSpPr>
          <p:cNvPr id="2059" name="Rectangle 4"/>
          <p:cNvSpPr>
            <a:spLocks noChangeArrowheads="1"/>
          </p:cNvSpPr>
          <p:nvPr/>
        </p:nvSpPr>
        <p:spPr bwMode="auto">
          <a:xfrm>
            <a:off x="914400" y="5029200"/>
            <a:ext cx="2590800" cy="1752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060" name="Picture 8" descr="shad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105400"/>
            <a:ext cx="149225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6"/>
          <p:cNvSpPr txBox="1">
            <a:spLocks noChangeArrowheads="1"/>
          </p:cNvSpPr>
          <p:nvPr/>
        </p:nvSpPr>
        <p:spPr bwMode="auto">
          <a:xfrm>
            <a:off x="3733800" y="5029200"/>
            <a:ext cx="1676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rgbClr val="4C4C4C"/>
                </a:solidFill>
              </a:rPr>
              <a:t>Breaking News!</a:t>
            </a:r>
            <a:endParaRPr lang="en-US" sz="800">
              <a:solidFill>
                <a:srgbClr val="4C4C4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4C4C4C"/>
                </a:solidFill>
              </a:rPr>
              <a:t>In libris graecis appetere mea. At vim odio lorem omnes, pri id iuvaret partiendo. Vivendo menandri et sed. Lorem volumus blandit cu has.Sit cu alia porro fuisset. 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4C4C4C"/>
                </a:solidFill>
              </a:rPr>
              <a:t>Ea pro natum invidunt repudiandae, his et facilisis vituperatoribus. Mei eu ubique altera senserit, consul eripuit accusata has ne. </a:t>
            </a:r>
            <a:endParaRPr lang="en-US" sz="800" b="1">
              <a:solidFill>
                <a:srgbClr val="4383B4"/>
              </a:solidFill>
            </a:endParaRPr>
          </a:p>
        </p:txBody>
      </p:sp>
      <p:sp>
        <p:nvSpPr>
          <p:cNvPr id="2062" name="Text Box 7"/>
          <p:cNvSpPr txBox="1">
            <a:spLocks noChangeArrowheads="1"/>
          </p:cNvSpPr>
          <p:nvPr/>
        </p:nvSpPr>
        <p:spPr bwMode="auto">
          <a:xfrm>
            <a:off x="5486400" y="5029200"/>
            <a:ext cx="1676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4C4C4C"/>
                </a:solidFill>
              </a:rPr>
              <a:t>In libris graecis appetere mea. At vim odio lorem omnes, pri id iuvaret partiendo. Vivendo menandri et sed. Lorem volumus blandit cu has.Sit cu alia porro fuisset. 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4C4C4C"/>
                </a:solidFill>
              </a:rPr>
              <a:t>Ea pro natum invidunt repudiandae, his et facilisis vituperatoribus. Mei eu ubique altera senserit, consul eripuit accusata has ne. Ignota verterem te nam, eu cibo causae menandri vim. </a:t>
            </a:r>
            <a:endParaRPr lang="en-US" sz="800">
              <a:solidFill>
                <a:srgbClr val="4C4C4C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cebook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533400"/>
            <a:ext cx="1778405" cy="1778405"/>
          </a:xfrm>
          <a:prstGeom prst="rect">
            <a:avLst/>
          </a:prstGeom>
        </p:spPr>
      </p:pic>
      <p:pic>
        <p:nvPicPr>
          <p:cNvPr id="5" name="Picture 4" descr="twitter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752600"/>
            <a:ext cx="9144000" cy="1700784"/>
          </a:xfrm>
          <a:prstGeom prst="rect">
            <a:avLst/>
          </a:prstGeom>
        </p:spPr>
      </p:pic>
      <p:pic>
        <p:nvPicPr>
          <p:cNvPr id="7" name="Picture 6" descr="youtube_logo_standa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810000"/>
            <a:ext cx="3344650" cy="1219200"/>
          </a:xfrm>
          <a:prstGeom prst="rect">
            <a:avLst/>
          </a:prstGeom>
        </p:spPr>
      </p:pic>
      <p:pic>
        <p:nvPicPr>
          <p:cNvPr id="8" name="Picture 7" descr="flickr 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4495800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458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How to Behave in a </a:t>
            </a:r>
            <a:r>
              <a:rPr lang="en-US" sz="4400" b="1" dirty="0" smtClean="0">
                <a:latin typeface="Monotype Corsiva" pitchFamily="66" charset="0"/>
              </a:rPr>
              <a:t>“Social” </a:t>
            </a:r>
            <a:r>
              <a:rPr lang="en-US" sz="3600" b="1" dirty="0" smtClean="0"/>
              <a:t>Situation</a:t>
            </a:r>
            <a:endParaRPr lang="en-US" sz="3600" b="1" dirty="0"/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Be </a:t>
            </a:r>
            <a:r>
              <a:rPr lang="en-US" sz="2800" dirty="0" smtClean="0">
                <a:solidFill>
                  <a:srgbClr val="C00000"/>
                </a:solidFill>
              </a:rPr>
              <a:t>authentic.</a:t>
            </a:r>
            <a:endParaRPr lang="en-US" sz="2800" dirty="0">
              <a:solidFill>
                <a:srgbClr val="C00000"/>
              </a:solidFill>
            </a:endParaRP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Be respectful of </a:t>
            </a:r>
            <a:r>
              <a:rPr lang="en-US" sz="2800" dirty="0" smtClean="0">
                <a:solidFill>
                  <a:srgbClr val="FF0000"/>
                </a:solidFill>
              </a:rPr>
              <a:t>others.</a:t>
            </a:r>
            <a:endParaRPr lang="en-US" sz="2800" dirty="0">
              <a:solidFill>
                <a:srgbClr val="FF0000"/>
              </a:solidFill>
            </a:endParaRP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Bring </a:t>
            </a:r>
            <a:r>
              <a:rPr lang="en-US" sz="2800" dirty="0" smtClean="0">
                <a:solidFill>
                  <a:srgbClr val="FFC000"/>
                </a:solidFill>
              </a:rPr>
              <a:t>value.</a:t>
            </a:r>
            <a:endParaRPr lang="en-US" sz="2800" dirty="0">
              <a:solidFill>
                <a:srgbClr val="FFC000"/>
              </a:solidFill>
            </a:endParaRP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92D050"/>
                </a:solidFill>
              </a:rPr>
              <a:t>Use good </a:t>
            </a:r>
            <a:r>
              <a:rPr lang="en-US" sz="2800" dirty="0" smtClean="0">
                <a:solidFill>
                  <a:srgbClr val="92D050"/>
                </a:solidFill>
              </a:rPr>
              <a:t>judgment. Think </a:t>
            </a:r>
            <a:r>
              <a:rPr lang="en-US" sz="2800" dirty="0">
                <a:solidFill>
                  <a:srgbClr val="92D050"/>
                </a:solidFill>
              </a:rPr>
              <a:t>about </a:t>
            </a:r>
            <a:r>
              <a:rPr lang="en-US" sz="2800" dirty="0" smtClean="0">
                <a:solidFill>
                  <a:srgbClr val="92D050"/>
                </a:solidFill>
              </a:rPr>
              <a:t>consequences.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 smtClean="0"/>
              <a:t>Abide </a:t>
            </a:r>
            <a:r>
              <a:rPr lang="en-US" sz="2800" dirty="0"/>
              <a:t>by </a:t>
            </a:r>
            <a:r>
              <a:rPr lang="en-US" sz="2800" dirty="0" smtClean="0"/>
              <a:t>each social </a:t>
            </a:r>
            <a:r>
              <a:rPr lang="en-US" sz="2800" dirty="0"/>
              <a:t>media platform’s terms of </a:t>
            </a:r>
            <a:r>
              <a:rPr lang="en-US" sz="2800" dirty="0" smtClean="0"/>
              <a:t>use.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F0"/>
                </a:solidFill>
              </a:rPr>
              <a:t>Respect copyright: give credit where credit is due.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Don’t share secrets.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</a:rPr>
              <a:t>Respect </a:t>
            </a:r>
            <a:r>
              <a:rPr lang="en-US" sz="2800" dirty="0">
                <a:solidFill>
                  <a:srgbClr val="7030A0"/>
                </a:solidFill>
              </a:rPr>
              <a:t>your </a:t>
            </a:r>
            <a:r>
              <a:rPr lang="en-US" sz="2800" dirty="0" smtClean="0">
                <a:solidFill>
                  <a:srgbClr val="7030A0"/>
                </a:solidFill>
              </a:rPr>
              <a:t>audience: avoid fights online.</a:t>
            </a:r>
          </a:p>
          <a:p>
            <a:pPr algn="ctr">
              <a:lnSpc>
                <a:spcPts val="4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Have “old world” contact </a:t>
            </a:r>
            <a:r>
              <a:rPr lang="en-US" sz="2800" dirty="0">
                <a:solidFill>
                  <a:srgbClr val="00B050"/>
                </a:solidFill>
              </a:rPr>
              <a:t>information </a:t>
            </a:r>
            <a:r>
              <a:rPr lang="en-US" sz="2800" dirty="0" smtClean="0">
                <a:solidFill>
                  <a:srgbClr val="00B050"/>
                </a:solidFill>
              </a:rPr>
              <a:t>available.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The </a:t>
            </a:r>
            <a:r>
              <a:rPr lang="en-US" sz="4000" dirty="0"/>
              <a:t>opinions expressed here are my own and do not necessarily reflect those of {Library Name}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6858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DISCLAIMER!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gative_wall_po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1759" y="1299865"/>
            <a:ext cx="5420482" cy="4258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304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aren’t going to love every comment…..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sitive_wall_po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9390" y="1552313"/>
            <a:ext cx="5325219" cy="3753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609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….but you will love most of them!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Believe in your patrons/students/Staff!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990600" y="2828836"/>
            <a:ext cx="6781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“A </a:t>
            </a:r>
            <a:r>
              <a:rPr lang="en-US" sz="2800" dirty="0">
                <a:solidFill>
                  <a:srgbClr val="FF0000"/>
                </a:solidFill>
              </a:rPr>
              <a:t>good policy starts from a position of trust--belief that your people want to do the right thing</a:t>
            </a:r>
            <a:r>
              <a:rPr lang="en-US" sz="2800" dirty="0" smtClean="0">
                <a:solidFill>
                  <a:srgbClr val="FF0000"/>
                </a:solidFill>
              </a:rPr>
              <a:t>.”</a:t>
            </a:r>
          </a:p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r"/>
            <a:r>
              <a:rPr lang="en-US" dirty="0" smtClean="0"/>
              <a:t>--</a:t>
            </a:r>
            <a:r>
              <a:rPr lang="en-US" i="1" dirty="0"/>
              <a:t>Social Media, Risk, and Policies for A</a:t>
            </a:r>
            <a:r>
              <a:rPr lang="en-US" i="1" dirty="0" smtClean="0"/>
              <a:t>ssociations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Contact Us!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Christine Kreger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Technology and Digital Initiatives Consultant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Colorado State Library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303-866-6946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u="sng" dirty="0" smtClean="0">
                <a:hlinkClick r:id="rId2"/>
              </a:rPr>
              <a:t>http://colibraries.org</a:t>
            </a:r>
            <a:endParaRPr lang="en-US" sz="2800" u="sng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Terzah Becker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Digital Reference Librarian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Boulder Public Library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303-441-1990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C00000"/>
                </a:solidFill>
                <a:hlinkClick r:id="rId3"/>
              </a:rPr>
              <a:t>http://boulderlibrary.org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322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Contact Us!</vt:lpstr>
    </vt:vector>
  </TitlesOfParts>
  <Company>CDE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kreger_c</dc:creator>
  <cp:lastModifiedBy>Christine Kreger</cp:lastModifiedBy>
  <cp:revision>19</cp:revision>
  <dcterms:created xsi:type="dcterms:W3CDTF">2012-02-06T22:23:10Z</dcterms:created>
  <dcterms:modified xsi:type="dcterms:W3CDTF">2012-09-17T23:05:48Z</dcterms:modified>
</cp:coreProperties>
</file>